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88" r:id="rId5"/>
    <p:sldId id="293" r:id="rId6"/>
    <p:sldId id="296" r:id="rId7"/>
    <p:sldId id="295" r:id="rId8"/>
    <p:sldId id="297" r:id="rId9"/>
    <p:sldId id="290" r:id="rId10"/>
    <p:sldId id="291" r:id="rId11"/>
    <p:sldId id="292" r:id="rId12"/>
    <p:sldId id="260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7"/>
    <p:restoredTop sz="56899" autoAdjust="0"/>
  </p:normalViewPr>
  <p:slideViewPr>
    <p:cSldViewPr snapToGrid="0" snapToObjects="1">
      <p:cViewPr varScale="1">
        <p:scale>
          <a:sx n="54" d="100"/>
          <a:sy n="54" d="100"/>
        </p:scale>
        <p:origin x="232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49FF6-6C6D-4AEF-B091-1C6B9FA59D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F1E04-FAD6-4348-A517-BD5A6DF2337B}">
      <dgm:prSet/>
      <dgm:spPr/>
      <dgm:t>
        <a:bodyPr/>
        <a:lstStyle/>
        <a:p>
          <a:r>
            <a:rPr lang="en-US" dirty="0"/>
            <a:t>Calculate optimal combination and weightings of input portfolio while respecting risk tolerance levels.</a:t>
          </a:r>
        </a:p>
      </dgm:t>
    </dgm:pt>
    <dgm:pt modelId="{A2DAFBB7-4C4D-46A6-AF13-974E86CC287C}" type="parTrans" cxnId="{1C6852FC-A78D-4C86-A582-1B7BA60EFBF2}">
      <dgm:prSet/>
      <dgm:spPr/>
      <dgm:t>
        <a:bodyPr/>
        <a:lstStyle/>
        <a:p>
          <a:endParaRPr lang="en-US"/>
        </a:p>
      </dgm:t>
    </dgm:pt>
    <dgm:pt modelId="{4FCEDED4-3CD8-4D61-BE0E-4AE81E5B3A58}" type="sibTrans" cxnId="{1C6852FC-A78D-4C86-A582-1B7BA60EFB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015B4A-B523-4815-8711-0D5B5C7290D7}">
      <dgm:prSet/>
      <dgm:spPr/>
      <dgm:t>
        <a:bodyPr/>
        <a:lstStyle/>
        <a:p>
          <a:r>
            <a:rPr lang="en-US" dirty="0"/>
            <a:t>Application will receive user input for risk tolerance, capital, and stocks.</a:t>
          </a:r>
        </a:p>
      </dgm:t>
    </dgm:pt>
    <dgm:pt modelId="{E661AC9D-6B51-49CE-B230-838B4652C6AE}" type="parTrans" cxnId="{2005D36D-0EE1-4B99-86FD-1DADABE7D29A}">
      <dgm:prSet/>
      <dgm:spPr/>
      <dgm:t>
        <a:bodyPr/>
        <a:lstStyle/>
        <a:p>
          <a:endParaRPr lang="en-US"/>
        </a:p>
      </dgm:t>
    </dgm:pt>
    <dgm:pt modelId="{52C31EC2-9540-4A7F-B7E7-DA9296AAC2C8}" type="sibTrans" cxnId="{2005D36D-0EE1-4B99-86FD-1DADABE7D2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820D9A-A84F-4D39-A210-34A11FB576C4}">
      <dgm:prSet/>
      <dgm:spPr/>
      <dgm:t>
        <a:bodyPr/>
        <a:lstStyle/>
        <a:p>
          <a:r>
            <a:rPr lang="en-US" dirty="0"/>
            <a:t>Application produces optimal weighting and trading signal based on model time period.</a:t>
          </a:r>
        </a:p>
      </dgm:t>
    </dgm:pt>
    <dgm:pt modelId="{2274D712-5812-41FC-BDC6-220F92021F18}" type="parTrans" cxnId="{E543812C-9112-429C-AD3C-5CFFBE45C96F}">
      <dgm:prSet/>
      <dgm:spPr/>
      <dgm:t>
        <a:bodyPr/>
        <a:lstStyle/>
        <a:p>
          <a:endParaRPr lang="en-US"/>
        </a:p>
      </dgm:t>
    </dgm:pt>
    <dgm:pt modelId="{A6D76A62-8D25-4326-815E-26643BF8AAC3}" type="sibTrans" cxnId="{E543812C-9112-429C-AD3C-5CFFBE45C9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EAE40E-8AA9-47B1-BB12-3B543E29372E}" type="pres">
      <dgm:prSet presAssocID="{BAB49FF6-6C6D-4AEF-B091-1C6B9FA59D5F}" presName="Name0" presStyleCnt="0">
        <dgm:presLayoutVars>
          <dgm:animLvl val="lvl"/>
          <dgm:resizeHandles val="exact"/>
        </dgm:presLayoutVars>
      </dgm:prSet>
      <dgm:spPr/>
    </dgm:pt>
    <dgm:pt modelId="{DC52CDA0-19BC-4ED0-8EB0-70F56BDE94E3}" type="pres">
      <dgm:prSet presAssocID="{877F1E04-FAD6-4348-A517-BD5A6DF2337B}" presName="compositeNode" presStyleCnt="0">
        <dgm:presLayoutVars>
          <dgm:bulletEnabled val="1"/>
        </dgm:presLayoutVars>
      </dgm:prSet>
      <dgm:spPr/>
    </dgm:pt>
    <dgm:pt modelId="{6EA985DE-4C71-478D-B23C-049207BE09F0}" type="pres">
      <dgm:prSet presAssocID="{877F1E04-FAD6-4348-A517-BD5A6DF2337B}" presName="bgRect" presStyleLbl="alignNode1" presStyleIdx="0" presStyleCnt="3"/>
      <dgm:spPr/>
    </dgm:pt>
    <dgm:pt modelId="{27E0BDE2-E554-4837-89F7-3079FF7F135A}" type="pres">
      <dgm:prSet presAssocID="{4FCEDED4-3CD8-4D61-BE0E-4AE81E5B3A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0FB59F5-E9EA-4744-8CF5-776246E4C096}" type="pres">
      <dgm:prSet presAssocID="{877F1E04-FAD6-4348-A517-BD5A6DF2337B}" presName="nodeRect" presStyleLbl="alignNode1" presStyleIdx="0" presStyleCnt="3">
        <dgm:presLayoutVars>
          <dgm:bulletEnabled val="1"/>
        </dgm:presLayoutVars>
      </dgm:prSet>
      <dgm:spPr/>
    </dgm:pt>
    <dgm:pt modelId="{FEB9673B-498C-41F7-A97D-C5BE896CE9D7}" type="pres">
      <dgm:prSet presAssocID="{4FCEDED4-3CD8-4D61-BE0E-4AE81E5B3A58}" presName="sibTrans" presStyleCnt="0"/>
      <dgm:spPr/>
    </dgm:pt>
    <dgm:pt modelId="{A2F39930-1EDA-4EDE-B970-8C86BE99BEE6}" type="pres">
      <dgm:prSet presAssocID="{87015B4A-B523-4815-8711-0D5B5C7290D7}" presName="compositeNode" presStyleCnt="0">
        <dgm:presLayoutVars>
          <dgm:bulletEnabled val="1"/>
        </dgm:presLayoutVars>
      </dgm:prSet>
      <dgm:spPr/>
    </dgm:pt>
    <dgm:pt modelId="{2ED904D5-288E-4A1F-8AED-7FD14480DF17}" type="pres">
      <dgm:prSet presAssocID="{87015B4A-B523-4815-8711-0D5B5C7290D7}" presName="bgRect" presStyleLbl="alignNode1" presStyleIdx="1" presStyleCnt="3"/>
      <dgm:spPr/>
    </dgm:pt>
    <dgm:pt modelId="{C2C51054-B8AF-487D-8EEB-BA20BD43A6A8}" type="pres">
      <dgm:prSet presAssocID="{52C31EC2-9540-4A7F-B7E7-DA9296AAC2C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E6C591-3880-4975-BD49-5CDBAC2B6454}" type="pres">
      <dgm:prSet presAssocID="{87015B4A-B523-4815-8711-0D5B5C7290D7}" presName="nodeRect" presStyleLbl="alignNode1" presStyleIdx="1" presStyleCnt="3">
        <dgm:presLayoutVars>
          <dgm:bulletEnabled val="1"/>
        </dgm:presLayoutVars>
      </dgm:prSet>
      <dgm:spPr/>
    </dgm:pt>
    <dgm:pt modelId="{4AF281D2-4236-4C2C-A793-9F47CE1BCF0A}" type="pres">
      <dgm:prSet presAssocID="{52C31EC2-9540-4A7F-B7E7-DA9296AAC2C8}" presName="sibTrans" presStyleCnt="0"/>
      <dgm:spPr/>
    </dgm:pt>
    <dgm:pt modelId="{275AF272-9C00-4663-85AF-732BFBE386AA}" type="pres">
      <dgm:prSet presAssocID="{F2820D9A-A84F-4D39-A210-34A11FB576C4}" presName="compositeNode" presStyleCnt="0">
        <dgm:presLayoutVars>
          <dgm:bulletEnabled val="1"/>
        </dgm:presLayoutVars>
      </dgm:prSet>
      <dgm:spPr/>
    </dgm:pt>
    <dgm:pt modelId="{CBB6B777-7844-4B0E-BE85-71AF3FB69FDC}" type="pres">
      <dgm:prSet presAssocID="{F2820D9A-A84F-4D39-A210-34A11FB576C4}" presName="bgRect" presStyleLbl="alignNode1" presStyleIdx="2" presStyleCnt="3"/>
      <dgm:spPr/>
    </dgm:pt>
    <dgm:pt modelId="{EBBA0859-9AE1-4A18-8C88-A47682827FFF}" type="pres">
      <dgm:prSet presAssocID="{A6D76A62-8D25-4326-815E-26643BF8AAC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159912-E9B8-4395-94CE-0344D6DCCB48}" type="pres">
      <dgm:prSet presAssocID="{F2820D9A-A84F-4D39-A210-34A11FB576C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EB23B04-5682-4897-82A7-D4F136422DA7}" type="presOf" srcId="{F2820D9A-A84F-4D39-A210-34A11FB576C4}" destId="{CBB6B777-7844-4B0E-BE85-71AF3FB69FDC}" srcOrd="0" destOrd="0" presId="urn:microsoft.com/office/officeart/2016/7/layout/LinearBlockProcessNumbered"/>
    <dgm:cxn modelId="{C4CD2A0E-65D9-40E5-AC23-CF97B0268D71}" type="presOf" srcId="{F2820D9A-A84F-4D39-A210-34A11FB576C4}" destId="{63159912-E9B8-4395-94CE-0344D6DCCB48}" srcOrd="1" destOrd="0" presId="urn:microsoft.com/office/officeart/2016/7/layout/LinearBlockProcessNumbered"/>
    <dgm:cxn modelId="{B66BE415-4453-42B3-B21C-5DE802F8FA1A}" type="presOf" srcId="{877F1E04-FAD6-4348-A517-BD5A6DF2337B}" destId="{90FB59F5-E9EA-4744-8CF5-776246E4C096}" srcOrd="1" destOrd="0" presId="urn:microsoft.com/office/officeart/2016/7/layout/LinearBlockProcessNumbered"/>
    <dgm:cxn modelId="{9E05122A-1C88-4ADA-8B76-7BCA6993DF04}" type="presOf" srcId="{4FCEDED4-3CD8-4D61-BE0E-4AE81E5B3A58}" destId="{27E0BDE2-E554-4837-89F7-3079FF7F135A}" srcOrd="0" destOrd="0" presId="urn:microsoft.com/office/officeart/2016/7/layout/LinearBlockProcessNumbered"/>
    <dgm:cxn modelId="{E543812C-9112-429C-AD3C-5CFFBE45C96F}" srcId="{BAB49FF6-6C6D-4AEF-B091-1C6B9FA59D5F}" destId="{F2820D9A-A84F-4D39-A210-34A11FB576C4}" srcOrd="2" destOrd="0" parTransId="{2274D712-5812-41FC-BDC6-220F92021F18}" sibTransId="{A6D76A62-8D25-4326-815E-26643BF8AAC3}"/>
    <dgm:cxn modelId="{3652483E-E8D1-47A6-BE04-3C6771389FF0}" type="presOf" srcId="{A6D76A62-8D25-4326-815E-26643BF8AAC3}" destId="{EBBA0859-9AE1-4A18-8C88-A47682827FFF}" srcOrd="0" destOrd="0" presId="urn:microsoft.com/office/officeart/2016/7/layout/LinearBlockProcessNumbered"/>
    <dgm:cxn modelId="{9CA4D03E-57AF-49D4-B887-D3D3DE6CB2A6}" type="presOf" srcId="{52C31EC2-9540-4A7F-B7E7-DA9296AAC2C8}" destId="{C2C51054-B8AF-487D-8EEB-BA20BD43A6A8}" srcOrd="0" destOrd="0" presId="urn:microsoft.com/office/officeart/2016/7/layout/LinearBlockProcessNumbered"/>
    <dgm:cxn modelId="{2005D36D-0EE1-4B99-86FD-1DADABE7D29A}" srcId="{BAB49FF6-6C6D-4AEF-B091-1C6B9FA59D5F}" destId="{87015B4A-B523-4815-8711-0D5B5C7290D7}" srcOrd="1" destOrd="0" parTransId="{E661AC9D-6B51-49CE-B230-838B4652C6AE}" sibTransId="{52C31EC2-9540-4A7F-B7E7-DA9296AAC2C8}"/>
    <dgm:cxn modelId="{B3D98C83-8985-4D2B-9CFF-03618F18FC47}" type="presOf" srcId="{877F1E04-FAD6-4348-A517-BD5A6DF2337B}" destId="{6EA985DE-4C71-478D-B23C-049207BE09F0}" srcOrd="0" destOrd="0" presId="urn:microsoft.com/office/officeart/2016/7/layout/LinearBlockProcessNumbered"/>
    <dgm:cxn modelId="{401D4194-85C1-4BE9-92A9-9D47434A386F}" type="presOf" srcId="{87015B4A-B523-4815-8711-0D5B5C7290D7}" destId="{9FE6C591-3880-4975-BD49-5CDBAC2B6454}" srcOrd="1" destOrd="0" presId="urn:microsoft.com/office/officeart/2016/7/layout/LinearBlockProcessNumbered"/>
    <dgm:cxn modelId="{0AFD45A2-B416-486C-9EE4-53735871ED0A}" type="presOf" srcId="{BAB49FF6-6C6D-4AEF-B091-1C6B9FA59D5F}" destId="{64EAE40E-8AA9-47B1-BB12-3B543E29372E}" srcOrd="0" destOrd="0" presId="urn:microsoft.com/office/officeart/2016/7/layout/LinearBlockProcessNumbered"/>
    <dgm:cxn modelId="{81BB1EC8-A2A2-4772-8513-18678DB7F7B9}" type="presOf" srcId="{87015B4A-B523-4815-8711-0D5B5C7290D7}" destId="{2ED904D5-288E-4A1F-8AED-7FD14480DF17}" srcOrd="0" destOrd="0" presId="urn:microsoft.com/office/officeart/2016/7/layout/LinearBlockProcessNumbered"/>
    <dgm:cxn modelId="{1C6852FC-A78D-4C86-A582-1B7BA60EFBF2}" srcId="{BAB49FF6-6C6D-4AEF-B091-1C6B9FA59D5F}" destId="{877F1E04-FAD6-4348-A517-BD5A6DF2337B}" srcOrd="0" destOrd="0" parTransId="{A2DAFBB7-4C4D-46A6-AF13-974E86CC287C}" sibTransId="{4FCEDED4-3CD8-4D61-BE0E-4AE81E5B3A58}"/>
    <dgm:cxn modelId="{505E2E2E-A398-441B-AA86-DCDA43E0FC2B}" type="presParOf" srcId="{64EAE40E-8AA9-47B1-BB12-3B543E29372E}" destId="{DC52CDA0-19BC-4ED0-8EB0-70F56BDE94E3}" srcOrd="0" destOrd="0" presId="urn:microsoft.com/office/officeart/2016/7/layout/LinearBlockProcessNumbered"/>
    <dgm:cxn modelId="{30B8E252-D982-42CB-97A7-B30241D8945C}" type="presParOf" srcId="{DC52CDA0-19BC-4ED0-8EB0-70F56BDE94E3}" destId="{6EA985DE-4C71-478D-B23C-049207BE09F0}" srcOrd="0" destOrd="0" presId="urn:microsoft.com/office/officeart/2016/7/layout/LinearBlockProcessNumbered"/>
    <dgm:cxn modelId="{116FDC17-CE4C-4BD9-807C-59B5D945EC57}" type="presParOf" srcId="{DC52CDA0-19BC-4ED0-8EB0-70F56BDE94E3}" destId="{27E0BDE2-E554-4837-89F7-3079FF7F135A}" srcOrd="1" destOrd="0" presId="urn:microsoft.com/office/officeart/2016/7/layout/LinearBlockProcessNumbered"/>
    <dgm:cxn modelId="{322A9D35-56FA-4C04-83D0-006CF0E1FD51}" type="presParOf" srcId="{DC52CDA0-19BC-4ED0-8EB0-70F56BDE94E3}" destId="{90FB59F5-E9EA-4744-8CF5-776246E4C096}" srcOrd="2" destOrd="0" presId="urn:microsoft.com/office/officeart/2016/7/layout/LinearBlockProcessNumbered"/>
    <dgm:cxn modelId="{4FBE6F35-3149-4DDC-BC95-DB1283199854}" type="presParOf" srcId="{64EAE40E-8AA9-47B1-BB12-3B543E29372E}" destId="{FEB9673B-498C-41F7-A97D-C5BE896CE9D7}" srcOrd="1" destOrd="0" presId="urn:microsoft.com/office/officeart/2016/7/layout/LinearBlockProcessNumbered"/>
    <dgm:cxn modelId="{36778CE0-E7DB-44D1-92F5-3BEC8C1DE009}" type="presParOf" srcId="{64EAE40E-8AA9-47B1-BB12-3B543E29372E}" destId="{A2F39930-1EDA-4EDE-B970-8C86BE99BEE6}" srcOrd="2" destOrd="0" presId="urn:microsoft.com/office/officeart/2016/7/layout/LinearBlockProcessNumbered"/>
    <dgm:cxn modelId="{3150E854-41F4-4756-B039-3B0B295A02B4}" type="presParOf" srcId="{A2F39930-1EDA-4EDE-B970-8C86BE99BEE6}" destId="{2ED904D5-288E-4A1F-8AED-7FD14480DF17}" srcOrd="0" destOrd="0" presId="urn:microsoft.com/office/officeart/2016/7/layout/LinearBlockProcessNumbered"/>
    <dgm:cxn modelId="{6EA01214-19C0-4BA6-BBBA-B21B1B28F507}" type="presParOf" srcId="{A2F39930-1EDA-4EDE-B970-8C86BE99BEE6}" destId="{C2C51054-B8AF-487D-8EEB-BA20BD43A6A8}" srcOrd="1" destOrd="0" presId="urn:microsoft.com/office/officeart/2016/7/layout/LinearBlockProcessNumbered"/>
    <dgm:cxn modelId="{C3BE8F1E-8BB6-48EC-BA63-ACD546D0F529}" type="presParOf" srcId="{A2F39930-1EDA-4EDE-B970-8C86BE99BEE6}" destId="{9FE6C591-3880-4975-BD49-5CDBAC2B6454}" srcOrd="2" destOrd="0" presId="urn:microsoft.com/office/officeart/2016/7/layout/LinearBlockProcessNumbered"/>
    <dgm:cxn modelId="{4EE174DC-F9EA-4698-B14B-6F5401243236}" type="presParOf" srcId="{64EAE40E-8AA9-47B1-BB12-3B543E29372E}" destId="{4AF281D2-4236-4C2C-A793-9F47CE1BCF0A}" srcOrd="3" destOrd="0" presId="urn:microsoft.com/office/officeart/2016/7/layout/LinearBlockProcessNumbered"/>
    <dgm:cxn modelId="{EDC5B7BA-D19B-43BB-A17C-A9E822D9D36C}" type="presParOf" srcId="{64EAE40E-8AA9-47B1-BB12-3B543E29372E}" destId="{275AF272-9C00-4663-85AF-732BFBE386AA}" srcOrd="4" destOrd="0" presId="urn:microsoft.com/office/officeart/2016/7/layout/LinearBlockProcessNumbered"/>
    <dgm:cxn modelId="{ADFDCF05-A2AD-4D82-A15E-47E64C304178}" type="presParOf" srcId="{275AF272-9C00-4663-85AF-732BFBE386AA}" destId="{CBB6B777-7844-4B0E-BE85-71AF3FB69FDC}" srcOrd="0" destOrd="0" presId="urn:microsoft.com/office/officeart/2016/7/layout/LinearBlockProcessNumbered"/>
    <dgm:cxn modelId="{FFB8DC60-FAED-41FD-BA87-1923096F4CC7}" type="presParOf" srcId="{275AF272-9C00-4663-85AF-732BFBE386AA}" destId="{EBBA0859-9AE1-4A18-8C88-A47682827FFF}" srcOrd="1" destOrd="0" presId="urn:microsoft.com/office/officeart/2016/7/layout/LinearBlockProcessNumbered"/>
    <dgm:cxn modelId="{CEE8B76A-22E6-4573-B0AB-30CFEAEB745D}" type="presParOf" srcId="{275AF272-9C00-4663-85AF-732BFBE386AA}" destId="{63159912-E9B8-4395-94CE-0344D6DCCB4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/>
            <a:t>NVDA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/>
            <a:t>QCOM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/>
            <a:t>RIO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/>
            <a:t>TSLA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/>
            <a:t>TSM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/>
            <a:t>VALE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/>
            <a:t>VOO (control)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BF792-A920-49D7-9AE4-8600348833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B01E-F0BE-4830-9BFC-438010E9FCCB}">
      <dgm:prSet/>
      <dgm:spPr/>
      <dgm:t>
        <a:bodyPr/>
        <a:lstStyle/>
        <a:p>
          <a:r>
            <a:rPr lang="en-US" dirty="0"/>
            <a:t>AMAT</a:t>
          </a:r>
        </a:p>
      </dgm:t>
    </dgm:pt>
    <dgm:pt modelId="{4C13FE32-E17D-4390-86E2-FF69FED40241}" type="parTrans" cxnId="{2595ABCB-506F-41C7-94D9-EDC8CDB7C06E}">
      <dgm:prSet/>
      <dgm:spPr/>
      <dgm:t>
        <a:bodyPr/>
        <a:lstStyle/>
        <a:p>
          <a:endParaRPr lang="en-US"/>
        </a:p>
      </dgm:t>
    </dgm:pt>
    <dgm:pt modelId="{EB51A249-86A0-4291-B8C5-BDB07B0352C8}" type="sibTrans" cxnId="{2595ABCB-506F-41C7-94D9-EDC8CDB7C06E}">
      <dgm:prSet/>
      <dgm:spPr/>
      <dgm:t>
        <a:bodyPr/>
        <a:lstStyle/>
        <a:p>
          <a:endParaRPr lang="en-US"/>
        </a:p>
      </dgm:t>
    </dgm:pt>
    <dgm:pt modelId="{85D46D0E-F92F-4C3A-8DC0-FB98437CDB2E}">
      <dgm:prSet/>
      <dgm:spPr/>
      <dgm:t>
        <a:bodyPr/>
        <a:lstStyle/>
        <a:p>
          <a:r>
            <a:rPr lang="en-US" dirty="0"/>
            <a:t>AMD</a:t>
          </a:r>
        </a:p>
      </dgm:t>
    </dgm:pt>
    <dgm:pt modelId="{50F6CDD1-A1BF-4353-9B74-B91333991F2C}" type="parTrans" cxnId="{2FBC4947-B27F-446D-8DBA-1F92C19DEAB0}">
      <dgm:prSet/>
      <dgm:spPr/>
      <dgm:t>
        <a:bodyPr/>
        <a:lstStyle/>
        <a:p>
          <a:endParaRPr lang="en-US"/>
        </a:p>
      </dgm:t>
    </dgm:pt>
    <dgm:pt modelId="{8DC1AC8E-F751-4AD8-B85B-7EBFA0190298}" type="sibTrans" cxnId="{2FBC4947-B27F-446D-8DBA-1F92C19DEAB0}">
      <dgm:prSet/>
      <dgm:spPr/>
      <dgm:t>
        <a:bodyPr/>
        <a:lstStyle/>
        <a:p>
          <a:endParaRPr lang="en-US"/>
        </a:p>
      </dgm:t>
    </dgm:pt>
    <dgm:pt modelId="{92747349-ED6A-4ABF-B9E1-3F757788A5DB}">
      <dgm:prSet/>
      <dgm:spPr/>
      <dgm:t>
        <a:bodyPr/>
        <a:lstStyle/>
        <a:p>
          <a:r>
            <a:rPr lang="en-US" dirty="0"/>
            <a:t>BHP</a:t>
          </a:r>
        </a:p>
      </dgm:t>
    </dgm:pt>
    <dgm:pt modelId="{D66A136E-E8F3-4057-9915-E0E1C5B6EAEE}" type="parTrans" cxnId="{34760909-E30A-4577-B3F8-25CFB2E4A639}">
      <dgm:prSet/>
      <dgm:spPr/>
      <dgm:t>
        <a:bodyPr/>
        <a:lstStyle/>
        <a:p>
          <a:endParaRPr lang="en-US"/>
        </a:p>
      </dgm:t>
    </dgm:pt>
    <dgm:pt modelId="{AECEE291-8662-467A-847A-D5DC08682074}" type="sibTrans" cxnId="{34760909-E30A-4577-B3F8-25CFB2E4A639}">
      <dgm:prSet/>
      <dgm:spPr/>
      <dgm:t>
        <a:bodyPr/>
        <a:lstStyle/>
        <a:p>
          <a:endParaRPr lang="en-US"/>
        </a:p>
      </dgm:t>
    </dgm:pt>
    <dgm:pt modelId="{992CBA46-80B9-465E-847C-FD1F47B60264}">
      <dgm:prSet/>
      <dgm:spPr/>
      <dgm:t>
        <a:bodyPr/>
        <a:lstStyle/>
        <a:p>
          <a:r>
            <a:rPr lang="en-US" dirty="0"/>
            <a:t>DDD</a:t>
          </a:r>
        </a:p>
      </dgm:t>
    </dgm:pt>
    <dgm:pt modelId="{9BC41E3E-5E35-4F0A-A1C1-73F0D6B5A83D}" type="parTrans" cxnId="{D179939E-275F-45D3-833B-D92F284CB1E7}">
      <dgm:prSet/>
      <dgm:spPr/>
      <dgm:t>
        <a:bodyPr/>
        <a:lstStyle/>
        <a:p>
          <a:endParaRPr lang="en-US"/>
        </a:p>
      </dgm:t>
    </dgm:pt>
    <dgm:pt modelId="{37C3E8E4-DBA4-462C-B6D8-D63484A8816C}" type="sibTrans" cxnId="{D179939E-275F-45D3-833B-D92F284CB1E7}">
      <dgm:prSet/>
      <dgm:spPr/>
      <dgm:t>
        <a:bodyPr/>
        <a:lstStyle/>
        <a:p>
          <a:endParaRPr lang="en-US"/>
        </a:p>
      </dgm:t>
    </dgm:pt>
    <dgm:pt modelId="{11446BE4-B117-4D28-AB2D-8915F6384009}">
      <dgm:prSet/>
      <dgm:spPr/>
      <dgm:t>
        <a:bodyPr/>
        <a:lstStyle/>
        <a:p>
          <a:r>
            <a:rPr lang="en-US" dirty="0"/>
            <a:t>F</a:t>
          </a:r>
        </a:p>
      </dgm:t>
    </dgm:pt>
    <dgm:pt modelId="{7D8D1627-7C61-4942-A9E5-CACCA12BF90A}" type="parTrans" cxnId="{B2F91F1F-BC11-4DF5-B3B5-64E5C67524B9}">
      <dgm:prSet/>
      <dgm:spPr/>
      <dgm:t>
        <a:bodyPr/>
        <a:lstStyle/>
        <a:p>
          <a:endParaRPr lang="en-US"/>
        </a:p>
      </dgm:t>
    </dgm:pt>
    <dgm:pt modelId="{F4215D67-DA72-4BE0-A348-938426F1A1FF}" type="sibTrans" cxnId="{B2F91F1F-BC11-4DF5-B3B5-64E5C67524B9}">
      <dgm:prSet/>
      <dgm:spPr/>
      <dgm:t>
        <a:bodyPr/>
        <a:lstStyle/>
        <a:p>
          <a:endParaRPr lang="en-US"/>
        </a:p>
      </dgm:t>
    </dgm:pt>
    <dgm:pt modelId="{3A812A18-70AB-46A4-A7F3-84031499D0BE}">
      <dgm:prSet/>
      <dgm:spPr/>
      <dgm:t>
        <a:bodyPr/>
        <a:lstStyle/>
        <a:p>
          <a:r>
            <a:rPr lang="en-US" dirty="0"/>
            <a:t>FCX</a:t>
          </a:r>
        </a:p>
      </dgm:t>
    </dgm:pt>
    <dgm:pt modelId="{F1B94F67-7CE2-44C2-B260-681836BA7D04}" type="parTrans" cxnId="{81337AA8-525A-44A0-A973-060E60551650}">
      <dgm:prSet/>
      <dgm:spPr/>
      <dgm:t>
        <a:bodyPr/>
        <a:lstStyle/>
        <a:p>
          <a:endParaRPr lang="en-US"/>
        </a:p>
      </dgm:t>
    </dgm:pt>
    <dgm:pt modelId="{B5682FED-3F15-4B68-87FA-8BF865B170F6}" type="sibTrans" cxnId="{81337AA8-525A-44A0-A973-060E60551650}">
      <dgm:prSet/>
      <dgm:spPr/>
      <dgm:t>
        <a:bodyPr/>
        <a:lstStyle/>
        <a:p>
          <a:endParaRPr lang="en-US"/>
        </a:p>
      </dgm:t>
    </dgm:pt>
    <dgm:pt modelId="{3CCDF734-B580-430E-B4B4-10AD08498D34}">
      <dgm:prSet/>
      <dgm:spPr/>
      <dgm:t>
        <a:bodyPr/>
        <a:lstStyle/>
        <a:p>
          <a:r>
            <a:rPr lang="en-US" dirty="0"/>
            <a:t>INTC</a:t>
          </a:r>
        </a:p>
      </dgm:t>
    </dgm:pt>
    <dgm:pt modelId="{4BBB8057-5F32-4A8D-AE2F-AEEDF4186679}" type="parTrans" cxnId="{FA1E9E72-2957-4A64-A244-51E321277D3E}">
      <dgm:prSet/>
      <dgm:spPr/>
      <dgm:t>
        <a:bodyPr/>
        <a:lstStyle/>
        <a:p>
          <a:endParaRPr lang="en-US"/>
        </a:p>
      </dgm:t>
    </dgm:pt>
    <dgm:pt modelId="{94974786-CBFF-4C14-933C-AD4D3D80E847}" type="sibTrans" cxnId="{FA1E9E72-2957-4A64-A244-51E321277D3E}">
      <dgm:prSet/>
      <dgm:spPr/>
      <dgm:t>
        <a:bodyPr/>
        <a:lstStyle/>
        <a:p>
          <a:endParaRPr lang="en-US"/>
        </a:p>
      </dgm:t>
    </dgm:pt>
    <dgm:pt modelId="{938C4811-7687-410D-A8E2-6499CC3EBBAD}">
      <dgm:prSet/>
      <dgm:spPr/>
      <dgm:t>
        <a:bodyPr/>
        <a:lstStyle/>
        <a:p>
          <a:r>
            <a:rPr lang="en-US" dirty="0"/>
            <a:t>MSFT</a:t>
          </a:r>
        </a:p>
      </dgm:t>
    </dgm:pt>
    <dgm:pt modelId="{4BE67A74-7116-4D80-A510-B06297C697D6}" type="parTrans" cxnId="{98A82CD8-7FD1-4853-8C28-A22567BC5299}">
      <dgm:prSet/>
      <dgm:spPr/>
      <dgm:t>
        <a:bodyPr/>
        <a:lstStyle/>
        <a:p>
          <a:endParaRPr lang="en-US"/>
        </a:p>
      </dgm:t>
    </dgm:pt>
    <dgm:pt modelId="{F787E8EF-1012-46BE-91EC-2956707FECDB}" type="sibTrans" cxnId="{98A82CD8-7FD1-4853-8C28-A22567BC5299}">
      <dgm:prSet/>
      <dgm:spPr/>
      <dgm:t>
        <a:bodyPr/>
        <a:lstStyle/>
        <a:p>
          <a:endParaRPr lang="en-US"/>
        </a:p>
      </dgm:t>
    </dgm:pt>
    <dgm:pt modelId="{D6D76971-B3C3-4167-A842-82A97465A4FE}" type="pres">
      <dgm:prSet presAssocID="{70ABF792-A920-49D7-9AE4-8600348833CC}" presName="linear" presStyleCnt="0">
        <dgm:presLayoutVars>
          <dgm:animLvl val="lvl"/>
          <dgm:resizeHandles val="exact"/>
        </dgm:presLayoutVars>
      </dgm:prSet>
      <dgm:spPr/>
    </dgm:pt>
    <dgm:pt modelId="{DDC326CA-F453-44EC-B6E8-D1EFA024348F}" type="pres">
      <dgm:prSet presAssocID="{C794B01E-F0BE-4830-9BFC-438010E9FCC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C620AED-EAF7-456B-B296-D670EB508957}" type="pres">
      <dgm:prSet presAssocID="{EB51A249-86A0-4291-B8C5-BDB07B0352C8}" presName="spacer" presStyleCnt="0"/>
      <dgm:spPr/>
    </dgm:pt>
    <dgm:pt modelId="{8941A653-3BDB-49C1-9A1A-AA698CD070C2}" type="pres">
      <dgm:prSet presAssocID="{85D46D0E-F92F-4C3A-8DC0-FB98437CDB2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05A7A2E-C8B3-4B6F-96B0-496D74BC9D3D}" type="pres">
      <dgm:prSet presAssocID="{8DC1AC8E-F751-4AD8-B85B-7EBFA0190298}" presName="spacer" presStyleCnt="0"/>
      <dgm:spPr/>
    </dgm:pt>
    <dgm:pt modelId="{27E55B5A-1922-4830-BD19-30BE6AD3C54E}" type="pres">
      <dgm:prSet presAssocID="{92747349-ED6A-4ABF-B9E1-3F757788A5D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06945E-24D9-4C7E-B3DF-A851CB3CBD14}" type="pres">
      <dgm:prSet presAssocID="{AECEE291-8662-467A-847A-D5DC08682074}" presName="spacer" presStyleCnt="0"/>
      <dgm:spPr/>
    </dgm:pt>
    <dgm:pt modelId="{D8E7CBFD-602B-4AC8-BBB0-F8AA08502ECE}" type="pres">
      <dgm:prSet presAssocID="{992CBA46-80B9-465E-847C-FD1F47B6026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0ABA734-4BCE-4B27-904B-FA1C79F76B2F}" type="pres">
      <dgm:prSet presAssocID="{37C3E8E4-DBA4-462C-B6D8-D63484A8816C}" presName="spacer" presStyleCnt="0"/>
      <dgm:spPr/>
    </dgm:pt>
    <dgm:pt modelId="{E308C384-9283-450E-A189-6F6400551BF9}" type="pres">
      <dgm:prSet presAssocID="{11446BE4-B117-4D28-AB2D-8915F63840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FBDB38B-0E03-43A3-B5F1-5872FAD53366}" type="pres">
      <dgm:prSet presAssocID="{F4215D67-DA72-4BE0-A348-938426F1A1FF}" presName="spacer" presStyleCnt="0"/>
      <dgm:spPr/>
    </dgm:pt>
    <dgm:pt modelId="{E6AEB6EA-CD0F-4B2C-ABA4-3CE79A6BABC0}" type="pres">
      <dgm:prSet presAssocID="{3A812A18-70AB-46A4-A7F3-84031499D0B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3050CE-50D5-422E-B530-157DCE7142AD}" type="pres">
      <dgm:prSet presAssocID="{B5682FED-3F15-4B68-87FA-8BF865B170F6}" presName="spacer" presStyleCnt="0"/>
      <dgm:spPr/>
    </dgm:pt>
    <dgm:pt modelId="{4DA9C601-9F66-40A3-BA38-5861DBEBAE36}" type="pres">
      <dgm:prSet presAssocID="{3CCDF734-B580-430E-B4B4-10AD08498D3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2C47635-5AE5-48F0-9A86-61C21D0C1608}" type="pres">
      <dgm:prSet presAssocID="{94974786-CBFF-4C14-933C-AD4D3D80E847}" presName="spacer" presStyleCnt="0"/>
      <dgm:spPr/>
    </dgm:pt>
    <dgm:pt modelId="{5082B6E5-21A2-4968-8AD4-D7FB320821D7}" type="pres">
      <dgm:prSet presAssocID="{938C4811-7687-410D-A8E2-6499CC3EBBA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4760909-E30A-4577-B3F8-25CFB2E4A639}" srcId="{70ABF792-A920-49D7-9AE4-8600348833CC}" destId="{92747349-ED6A-4ABF-B9E1-3F757788A5DB}" srcOrd="2" destOrd="0" parTransId="{D66A136E-E8F3-4057-9915-E0E1C5B6EAEE}" sibTransId="{AECEE291-8662-467A-847A-D5DC08682074}"/>
    <dgm:cxn modelId="{B2F91F1F-BC11-4DF5-B3B5-64E5C67524B9}" srcId="{70ABF792-A920-49D7-9AE4-8600348833CC}" destId="{11446BE4-B117-4D28-AB2D-8915F6384009}" srcOrd="4" destOrd="0" parTransId="{7D8D1627-7C61-4942-A9E5-CACCA12BF90A}" sibTransId="{F4215D67-DA72-4BE0-A348-938426F1A1FF}"/>
    <dgm:cxn modelId="{8EF7C126-7080-432A-A6FA-B755542BA790}" type="presOf" srcId="{70ABF792-A920-49D7-9AE4-8600348833CC}" destId="{D6D76971-B3C3-4167-A842-82A97465A4FE}" srcOrd="0" destOrd="0" presId="urn:microsoft.com/office/officeart/2005/8/layout/vList2"/>
    <dgm:cxn modelId="{DE00E83B-85C0-4F1D-9E47-4B3FB7AE646F}" type="presOf" srcId="{938C4811-7687-410D-A8E2-6499CC3EBBAD}" destId="{5082B6E5-21A2-4968-8AD4-D7FB320821D7}" srcOrd="0" destOrd="0" presId="urn:microsoft.com/office/officeart/2005/8/layout/vList2"/>
    <dgm:cxn modelId="{8A88B95F-0582-429A-9CB7-ADC4B32A8491}" type="presOf" srcId="{992CBA46-80B9-465E-847C-FD1F47B60264}" destId="{D8E7CBFD-602B-4AC8-BBB0-F8AA08502ECE}" srcOrd="0" destOrd="0" presId="urn:microsoft.com/office/officeart/2005/8/layout/vList2"/>
    <dgm:cxn modelId="{2FBC4947-B27F-446D-8DBA-1F92C19DEAB0}" srcId="{70ABF792-A920-49D7-9AE4-8600348833CC}" destId="{85D46D0E-F92F-4C3A-8DC0-FB98437CDB2E}" srcOrd="1" destOrd="0" parTransId="{50F6CDD1-A1BF-4353-9B74-B91333991F2C}" sibTransId="{8DC1AC8E-F751-4AD8-B85B-7EBFA0190298}"/>
    <dgm:cxn modelId="{FA1E9E72-2957-4A64-A244-51E321277D3E}" srcId="{70ABF792-A920-49D7-9AE4-8600348833CC}" destId="{3CCDF734-B580-430E-B4B4-10AD08498D34}" srcOrd="6" destOrd="0" parTransId="{4BBB8057-5F32-4A8D-AE2F-AEEDF4186679}" sibTransId="{94974786-CBFF-4C14-933C-AD4D3D80E847}"/>
    <dgm:cxn modelId="{B4C84D59-9299-4D83-941C-13EC3D1D657E}" type="presOf" srcId="{3A812A18-70AB-46A4-A7F3-84031499D0BE}" destId="{E6AEB6EA-CD0F-4B2C-ABA4-3CE79A6BABC0}" srcOrd="0" destOrd="0" presId="urn:microsoft.com/office/officeart/2005/8/layout/vList2"/>
    <dgm:cxn modelId="{0EF9EF7F-D61D-485B-A484-D6D5695B05AF}" type="presOf" srcId="{C794B01E-F0BE-4830-9BFC-438010E9FCCB}" destId="{DDC326CA-F453-44EC-B6E8-D1EFA024348F}" srcOrd="0" destOrd="0" presId="urn:microsoft.com/office/officeart/2005/8/layout/vList2"/>
    <dgm:cxn modelId="{734C5687-2177-4F17-AEC9-47C927928E1C}" type="presOf" srcId="{11446BE4-B117-4D28-AB2D-8915F6384009}" destId="{E308C384-9283-450E-A189-6F6400551BF9}" srcOrd="0" destOrd="0" presId="urn:microsoft.com/office/officeart/2005/8/layout/vList2"/>
    <dgm:cxn modelId="{47FF7A93-73BB-4B25-862F-DC9815F54006}" type="presOf" srcId="{92747349-ED6A-4ABF-B9E1-3F757788A5DB}" destId="{27E55B5A-1922-4830-BD19-30BE6AD3C54E}" srcOrd="0" destOrd="0" presId="urn:microsoft.com/office/officeart/2005/8/layout/vList2"/>
    <dgm:cxn modelId="{D179939E-275F-45D3-833B-D92F284CB1E7}" srcId="{70ABF792-A920-49D7-9AE4-8600348833CC}" destId="{992CBA46-80B9-465E-847C-FD1F47B60264}" srcOrd="3" destOrd="0" parTransId="{9BC41E3E-5E35-4F0A-A1C1-73F0D6B5A83D}" sibTransId="{37C3E8E4-DBA4-462C-B6D8-D63484A8816C}"/>
    <dgm:cxn modelId="{81337AA8-525A-44A0-A973-060E60551650}" srcId="{70ABF792-A920-49D7-9AE4-8600348833CC}" destId="{3A812A18-70AB-46A4-A7F3-84031499D0BE}" srcOrd="5" destOrd="0" parTransId="{F1B94F67-7CE2-44C2-B260-681836BA7D04}" sibTransId="{B5682FED-3F15-4B68-87FA-8BF865B170F6}"/>
    <dgm:cxn modelId="{2595ABCB-506F-41C7-94D9-EDC8CDB7C06E}" srcId="{70ABF792-A920-49D7-9AE4-8600348833CC}" destId="{C794B01E-F0BE-4830-9BFC-438010E9FCCB}" srcOrd="0" destOrd="0" parTransId="{4C13FE32-E17D-4390-86E2-FF69FED40241}" sibTransId="{EB51A249-86A0-4291-B8C5-BDB07B0352C8}"/>
    <dgm:cxn modelId="{BBF054D4-12F9-4EFC-ADFE-4B5F23A090A2}" type="presOf" srcId="{85D46D0E-F92F-4C3A-8DC0-FB98437CDB2E}" destId="{8941A653-3BDB-49C1-9A1A-AA698CD070C2}" srcOrd="0" destOrd="0" presId="urn:microsoft.com/office/officeart/2005/8/layout/vList2"/>
    <dgm:cxn modelId="{98A82CD8-7FD1-4853-8C28-A22567BC5299}" srcId="{70ABF792-A920-49D7-9AE4-8600348833CC}" destId="{938C4811-7687-410D-A8E2-6499CC3EBBAD}" srcOrd="7" destOrd="0" parTransId="{4BE67A74-7116-4D80-A510-B06297C697D6}" sibTransId="{F787E8EF-1012-46BE-91EC-2956707FECDB}"/>
    <dgm:cxn modelId="{FB1ABAFB-3C4F-4081-ACC1-AE73361F7CEF}" type="presOf" srcId="{3CCDF734-B580-430E-B4B4-10AD08498D34}" destId="{4DA9C601-9F66-40A3-BA38-5861DBEBAE36}" srcOrd="0" destOrd="0" presId="urn:microsoft.com/office/officeart/2005/8/layout/vList2"/>
    <dgm:cxn modelId="{7DEB621F-855C-4A5A-8B07-30E896348018}" type="presParOf" srcId="{D6D76971-B3C3-4167-A842-82A97465A4FE}" destId="{DDC326CA-F453-44EC-B6E8-D1EFA024348F}" srcOrd="0" destOrd="0" presId="urn:microsoft.com/office/officeart/2005/8/layout/vList2"/>
    <dgm:cxn modelId="{8C9B6901-C07D-45C5-B992-1598F10AD13B}" type="presParOf" srcId="{D6D76971-B3C3-4167-A842-82A97465A4FE}" destId="{FC620AED-EAF7-456B-B296-D670EB508957}" srcOrd="1" destOrd="0" presId="urn:microsoft.com/office/officeart/2005/8/layout/vList2"/>
    <dgm:cxn modelId="{FF11B686-B3FB-4D28-9FD0-E5626E4011E1}" type="presParOf" srcId="{D6D76971-B3C3-4167-A842-82A97465A4FE}" destId="{8941A653-3BDB-49C1-9A1A-AA698CD070C2}" srcOrd="2" destOrd="0" presId="urn:microsoft.com/office/officeart/2005/8/layout/vList2"/>
    <dgm:cxn modelId="{1B3C2022-D48F-4188-8BD1-FF5B3164BC3D}" type="presParOf" srcId="{D6D76971-B3C3-4167-A842-82A97465A4FE}" destId="{F05A7A2E-C8B3-4B6F-96B0-496D74BC9D3D}" srcOrd="3" destOrd="0" presId="urn:microsoft.com/office/officeart/2005/8/layout/vList2"/>
    <dgm:cxn modelId="{4A06FA09-F144-417B-8466-7C1DFA417124}" type="presParOf" srcId="{D6D76971-B3C3-4167-A842-82A97465A4FE}" destId="{27E55B5A-1922-4830-BD19-30BE6AD3C54E}" srcOrd="4" destOrd="0" presId="urn:microsoft.com/office/officeart/2005/8/layout/vList2"/>
    <dgm:cxn modelId="{2C521DB2-6040-4AEF-8AB3-81BEC5F50C79}" type="presParOf" srcId="{D6D76971-B3C3-4167-A842-82A97465A4FE}" destId="{2206945E-24D9-4C7E-B3DF-A851CB3CBD14}" srcOrd="5" destOrd="0" presId="urn:microsoft.com/office/officeart/2005/8/layout/vList2"/>
    <dgm:cxn modelId="{D4784F1B-61C0-454F-896E-CC6F2913EE7F}" type="presParOf" srcId="{D6D76971-B3C3-4167-A842-82A97465A4FE}" destId="{D8E7CBFD-602B-4AC8-BBB0-F8AA08502ECE}" srcOrd="6" destOrd="0" presId="urn:microsoft.com/office/officeart/2005/8/layout/vList2"/>
    <dgm:cxn modelId="{0360353E-9D73-49DB-B66A-60D30B272CEA}" type="presParOf" srcId="{D6D76971-B3C3-4167-A842-82A97465A4FE}" destId="{90ABA734-4BCE-4B27-904B-FA1C79F76B2F}" srcOrd="7" destOrd="0" presId="urn:microsoft.com/office/officeart/2005/8/layout/vList2"/>
    <dgm:cxn modelId="{C98EDEA2-CBE0-4FE1-B930-2ADD0F74A9A1}" type="presParOf" srcId="{D6D76971-B3C3-4167-A842-82A97465A4FE}" destId="{E308C384-9283-450E-A189-6F6400551BF9}" srcOrd="8" destOrd="0" presId="urn:microsoft.com/office/officeart/2005/8/layout/vList2"/>
    <dgm:cxn modelId="{BD13CA85-8A4D-4289-A0B9-35594C262F11}" type="presParOf" srcId="{D6D76971-B3C3-4167-A842-82A97465A4FE}" destId="{BFBDB38B-0E03-43A3-B5F1-5872FAD53366}" srcOrd="9" destOrd="0" presId="urn:microsoft.com/office/officeart/2005/8/layout/vList2"/>
    <dgm:cxn modelId="{ACCDE838-AE20-4488-8724-57B3286A4DD2}" type="presParOf" srcId="{D6D76971-B3C3-4167-A842-82A97465A4FE}" destId="{E6AEB6EA-CD0F-4B2C-ABA4-3CE79A6BABC0}" srcOrd="10" destOrd="0" presId="urn:microsoft.com/office/officeart/2005/8/layout/vList2"/>
    <dgm:cxn modelId="{D95FF25C-FEA9-4B31-A312-546FF12ACBB0}" type="presParOf" srcId="{D6D76971-B3C3-4167-A842-82A97465A4FE}" destId="{803050CE-50D5-422E-B530-157DCE7142AD}" srcOrd="11" destOrd="0" presId="urn:microsoft.com/office/officeart/2005/8/layout/vList2"/>
    <dgm:cxn modelId="{159A6D23-1626-4C1D-841B-4BF91B5DDFFA}" type="presParOf" srcId="{D6D76971-B3C3-4167-A842-82A97465A4FE}" destId="{4DA9C601-9F66-40A3-BA38-5861DBEBAE36}" srcOrd="12" destOrd="0" presId="urn:microsoft.com/office/officeart/2005/8/layout/vList2"/>
    <dgm:cxn modelId="{98061AEA-2357-48AB-8085-C43A88594729}" type="presParOf" srcId="{D6D76971-B3C3-4167-A842-82A97465A4FE}" destId="{D2C47635-5AE5-48F0-9A86-61C21D0C1608}" srcOrd="13" destOrd="0" presId="urn:microsoft.com/office/officeart/2005/8/layout/vList2"/>
    <dgm:cxn modelId="{FF27DB1D-2A40-4B8F-A39B-B9C60435D2FA}" type="presParOf" srcId="{D6D76971-B3C3-4167-A842-82A97465A4FE}" destId="{5082B6E5-21A2-4968-8AD4-D7FB320821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985DE-4C71-478D-B23C-049207BE09F0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Calculate optimal combination and weightings of input portfolio while respecting risk tolerance levels.</a:t>
          </a:r>
        </a:p>
      </dsp:txBody>
      <dsp:txXfrm>
        <a:off x="791" y="1353919"/>
        <a:ext cx="3205646" cy="2030879"/>
      </dsp:txXfrm>
    </dsp:sp>
    <dsp:sp modelId="{27E0BDE2-E554-4837-89F7-3079FF7F135A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2ED904D5-288E-4A1F-8AED-7FD14480DF17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Application will receive user input for risk tolerance, capital, and stocks.</a:t>
          </a:r>
        </a:p>
      </dsp:txBody>
      <dsp:txXfrm>
        <a:off x="3462889" y="1353919"/>
        <a:ext cx="3205646" cy="2030879"/>
      </dsp:txXfrm>
    </dsp:sp>
    <dsp:sp modelId="{C2C51054-B8AF-487D-8EEB-BA20BD43A6A8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CBB6B777-7844-4B0E-BE85-71AF3FB69FDC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Application produces optimal weighting and trading signal based on model time period.</a:t>
          </a:r>
        </a:p>
      </dsp:txBody>
      <dsp:txXfrm>
        <a:off x="6924987" y="1353919"/>
        <a:ext cx="3205646" cy="2030879"/>
      </dsp:txXfrm>
    </dsp:sp>
    <dsp:sp modelId="{EBBA0859-9AE1-4A18-8C88-A47682827FFF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88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NVDA</a:t>
          </a:r>
        </a:p>
      </dsp:txBody>
      <dsp:txXfrm>
        <a:off x="28100" y="36966"/>
        <a:ext cx="2108680" cy="519439"/>
      </dsp:txXfrm>
    </dsp:sp>
    <dsp:sp modelId="{8941A653-3BDB-49C1-9A1A-AA698CD070C2}">
      <dsp:nvSpPr>
        <dsp:cNvPr id="0" name=""/>
        <dsp:cNvSpPr/>
      </dsp:nvSpPr>
      <dsp:spPr>
        <a:xfrm>
          <a:off x="0" y="6536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QCOM</a:t>
          </a:r>
        </a:p>
      </dsp:txBody>
      <dsp:txXfrm>
        <a:off x="28100" y="681726"/>
        <a:ext cx="2108680" cy="519439"/>
      </dsp:txXfrm>
    </dsp:sp>
    <dsp:sp modelId="{27E55B5A-1922-4830-BD19-30BE6AD3C54E}">
      <dsp:nvSpPr>
        <dsp:cNvPr id="0" name=""/>
        <dsp:cNvSpPr/>
      </dsp:nvSpPr>
      <dsp:spPr>
        <a:xfrm>
          <a:off x="0" y="129838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RIO</a:t>
          </a:r>
        </a:p>
      </dsp:txBody>
      <dsp:txXfrm>
        <a:off x="28100" y="1326486"/>
        <a:ext cx="2108680" cy="519439"/>
      </dsp:txXfrm>
    </dsp:sp>
    <dsp:sp modelId="{D8E7CBFD-602B-4AC8-BBB0-F8AA08502ECE}">
      <dsp:nvSpPr>
        <dsp:cNvPr id="0" name=""/>
        <dsp:cNvSpPr/>
      </dsp:nvSpPr>
      <dsp:spPr>
        <a:xfrm>
          <a:off x="0" y="194314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TSLA</a:t>
          </a:r>
        </a:p>
      </dsp:txBody>
      <dsp:txXfrm>
        <a:off x="28100" y="1971246"/>
        <a:ext cx="2108680" cy="519439"/>
      </dsp:txXfrm>
    </dsp:sp>
    <dsp:sp modelId="{E308C384-9283-450E-A189-6F6400551BF9}">
      <dsp:nvSpPr>
        <dsp:cNvPr id="0" name=""/>
        <dsp:cNvSpPr/>
      </dsp:nvSpPr>
      <dsp:spPr>
        <a:xfrm>
          <a:off x="0" y="258790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TSM</a:t>
          </a:r>
        </a:p>
      </dsp:txBody>
      <dsp:txXfrm>
        <a:off x="28100" y="2616006"/>
        <a:ext cx="2108680" cy="519439"/>
      </dsp:txXfrm>
    </dsp:sp>
    <dsp:sp modelId="{E6AEB6EA-CD0F-4B2C-ABA4-3CE79A6BABC0}">
      <dsp:nvSpPr>
        <dsp:cNvPr id="0" name=""/>
        <dsp:cNvSpPr/>
      </dsp:nvSpPr>
      <dsp:spPr>
        <a:xfrm>
          <a:off x="0" y="323266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VALE</a:t>
          </a:r>
        </a:p>
      </dsp:txBody>
      <dsp:txXfrm>
        <a:off x="28100" y="3260766"/>
        <a:ext cx="2108680" cy="519439"/>
      </dsp:txXfrm>
    </dsp:sp>
    <dsp:sp modelId="{4DA9C601-9F66-40A3-BA38-5861DBEBAE36}">
      <dsp:nvSpPr>
        <dsp:cNvPr id="0" name=""/>
        <dsp:cNvSpPr/>
      </dsp:nvSpPr>
      <dsp:spPr>
        <a:xfrm>
          <a:off x="0" y="3877426"/>
          <a:ext cx="216488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VOO (control)</a:t>
          </a:r>
        </a:p>
      </dsp:txBody>
      <dsp:txXfrm>
        <a:off x="28100" y="3905526"/>
        <a:ext cx="210868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326CA-F453-44EC-B6E8-D1EFA024348F}">
      <dsp:nvSpPr>
        <dsp:cNvPr id="0" name=""/>
        <dsp:cNvSpPr/>
      </dsp:nvSpPr>
      <dsp:spPr>
        <a:xfrm>
          <a:off x="0" y="454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AMAT</a:t>
          </a:r>
        </a:p>
      </dsp:txBody>
      <dsp:txXfrm>
        <a:off x="24588" y="29134"/>
        <a:ext cx="1965491" cy="454509"/>
      </dsp:txXfrm>
    </dsp:sp>
    <dsp:sp modelId="{8941A653-3BDB-49C1-9A1A-AA698CD070C2}">
      <dsp:nvSpPr>
        <dsp:cNvPr id="0" name=""/>
        <dsp:cNvSpPr/>
      </dsp:nvSpPr>
      <dsp:spPr>
        <a:xfrm>
          <a:off x="0" y="56871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AMD</a:t>
          </a:r>
        </a:p>
      </dsp:txBody>
      <dsp:txXfrm>
        <a:off x="24588" y="593299"/>
        <a:ext cx="1965491" cy="454509"/>
      </dsp:txXfrm>
    </dsp:sp>
    <dsp:sp modelId="{27E55B5A-1922-4830-BD19-30BE6AD3C54E}">
      <dsp:nvSpPr>
        <dsp:cNvPr id="0" name=""/>
        <dsp:cNvSpPr/>
      </dsp:nvSpPr>
      <dsp:spPr>
        <a:xfrm>
          <a:off x="0" y="113287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BHP</a:t>
          </a:r>
        </a:p>
      </dsp:txBody>
      <dsp:txXfrm>
        <a:off x="24588" y="1157464"/>
        <a:ext cx="1965491" cy="454509"/>
      </dsp:txXfrm>
    </dsp:sp>
    <dsp:sp modelId="{D8E7CBFD-602B-4AC8-BBB0-F8AA08502ECE}">
      <dsp:nvSpPr>
        <dsp:cNvPr id="0" name=""/>
        <dsp:cNvSpPr/>
      </dsp:nvSpPr>
      <dsp:spPr>
        <a:xfrm>
          <a:off x="0" y="169704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DDD</a:t>
          </a:r>
        </a:p>
      </dsp:txBody>
      <dsp:txXfrm>
        <a:off x="24588" y="1721629"/>
        <a:ext cx="1965491" cy="454509"/>
      </dsp:txXfrm>
    </dsp:sp>
    <dsp:sp modelId="{E308C384-9283-450E-A189-6F6400551BF9}">
      <dsp:nvSpPr>
        <dsp:cNvPr id="0" name=""/>
        <dsp:cNvSpPr/>
      </dsp:nvSpPr>
      <dsp:spPr>
        <a:xfrm>
          <a:off x="0" y="226120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</a:t>
          </a:r>
        </a:p>
      </dsp:txBody>
      <dsp:txXfrm>
        <a:off x="24588" y="2285794"/>
        <a:ext cx="1965491" cy="454509"/>
      </dsp:txXfrm>
    </dsp:sp>
    <dsp:sp modelId="{E6AEB6EA-CD0F-4B2C-ABA4-3CE79A6BABC0}">
      <dsp:nvSpPr>
        <dsp:cNvPr id="0" name=""/>
        <dsp:cNvSpPr/>
      </dsp:nvSpPr>
      <dsp:spPr>
        <a:xfrm>
          <a:off x="0" y="282537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FCX</a:t>
          </a:r>
        </a:p>
      </dsp:txBody>
      <dsp:txXfrm>
        <a:off x="24588" y="2849959"/>
        <a:ext cx="1965491" cy="454509"/>
      </dsp:txXfrm>
    </dsp:sp>
    <dsp:sp modelId="{4DA9C601-9F66-40A3-BA38-5861DBEBAE36}">
      <dsp:nvSpPr>
        <dsp:cNvPr id="0" name=""/>
        <dsp:cNvSpPr/>
      </dsp:nvSpPr>
      <dsp:spPr>
        <a:xfrm>
          <a:off x="0" y="3389536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INTC</a:t>
          </a:r>
        </a:p>
      </dsp:txBody>
      <dsp:txXfrm>
        <a:off x="24588" y="3414124"/>
        <a:ext cx="1965491" cy="454509"/>
      </dsp:txXfrm>
    </dsp:sp>
    <dsp:sp modelId="{5082B6E5-21A2-4968-8AD4-D7FB320821D7}">
      <dsp:nvSpPr>
        <dsp:cNvPr id="0" name=""/>
        <dsp:cNvSpPr/>
      </dsp:nvSpPr>
      <dsp:spPr>
        <a:xfrm>
          <a:off x="0" y="3953701"/>
          <a:ext cx="201466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MSFT</a:t>
          </a:r>
        </a:p>
      </dsp:txBody>
      <dsp:txXfrm>
        <a:off x="24588" y="3978289"/>
        <a:ext cx="1965491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D5F4-36ED-43AC-8722-8A52C015533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808F-5805-4EF7-914D-03A1961C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objective of this project was to build two models, the first to predict a trading trigger method &amp; the second to optimize client portfolio of stocks.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Stock Signal Model: Uses historical performance to signal stock movements &amp; predicts near term direction. This model also performs back-testing.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Portfolio Optimizer Model: Given a user’s preferred portfolio of stocks and starting capital, the model optimizes the stock weightings for a specific criteria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Max Sharpe Ratio (Highest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Minimum Volatility (Lowest Risk)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 Efficient Risk (User sets acceptable volatility limit for Portfolio)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above models have been successfully built using a 15 stock portfolio covering the Tech, Mining and Car industries with the Vanguard 500 Index Fund ETF VOO serving as a alternative (risk reducing investment option &amp; performance benchmark)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06FC-E540-4D07-900D-2E42A9F731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TSM : Taiwan Semiconductor Manufacturing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QCOM : Qualcomm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AMAT : Applied Materials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AMD : Advanced Micro Devices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NVDA : Nvidia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DDD : 3D Systems Corp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FCX : Freeport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McMoran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RIO : Rio Tinto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TSLA : Tesla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 : Ford Motor Company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VALE : Vale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BHP : BHP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INTC : Intel Corporation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MSFT : Microsoft –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VLKAF : Volkswagen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VOO: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Vanguard 500 Index Fund ETF as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•As an investor, I want to know the most efficient stock weights for my portfolio so that potential profits are maximized.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Open the application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first app launch, the user is prompted to begin, then prompted for their risk tolerance, total capital, and list of portfolio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## User Input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•Given the completed user inputs, when the user selects submit, then the application retrieves historical data of the stock candidates.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808F-5805-4EF7-914D-03A1961CD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7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0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76CA81-F1D8-D44E-B76B-24293488AB2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22A96-E315-5548-B0BD-50EB9E02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F63BB-EC7F-44FA-A89C-863BA41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1" t="4897" r="1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FEABD-CFD0-4F40-ABD8-3A5CAD29F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 sz="6000" b="1" dirty="0"/>
              <a:t>Intelligent Derivations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67BA-E88D-2D40-9347-E0DD74C6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69224" cy="1109326"/>
          </a:xfrm>
        </p:spPr>
        <p:txBody>
          <a:bodyPr>
            <a:noAutofit/>
          </a:bodyPr>
          <a:lstStyle/>
          <a:p>
            <a:r>
              <a:rPr lang="en-US" sz="2000" dirty="0"/>
              <a:t>By: Ashley </a:t>
            </a:r>
            <a:r>
              <a:rPr lang="en-US" sz="2000" dirty="0" err="1"/>
              <a:t>Guidot</a:t>
            </a:r>
            <a:r>
              <a:rPr lang="en-US" sz="2000" dirty="0"/>
              <a:t>, Forrest </a:t>
            </a:r>
            <a:r>
              <a:rPr lang="en-US" sz="2000" dirty="0" err="1"/>
              <a:t>Surles</a:t>
            </a:r>
            <a:r>
              <a:rPr lang="en-US" sz="2000" dirty="0"/>
              <a:t>, Vishwanath Subramanian,  and John Weldon</a:t>
            </a:r>
          </a:p>
        </p:txBody>
      </p:sp>
    </p:spTree>
    <p:extLst>
      <p:ext uri="{BB962C8B-B14F-4D97-AF65-F5344CB8AC3E}">
        <p14:creationId xmlns:p14="http://schemas.microsoft.com/office/powerpoint/2010/main" val="10861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6EFAB6-D644-4C8A-B87F-8DF43DA0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97" y="3477030"/>
            <a:ext cx="6092613" cy="32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5" y="192348"/>
            <a:ext cx="9021418" cy="1307304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Min.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954924"/>
            <a:ext cx="4179073" cy="4618444"/>
          </a:xfrm>
        </p:spPr>
        <p:txBody>
          <a:bodyPr>
            <a:normAutofit/>
          </a:bodyPr>
          <a:lstStyle/>
          <a:p>
            <a:r>
              <a:rPr lang="en-US" sz="2400" dirty="0"/>
              <a:t>Same set up as first case</a:t>
            </a:r>
          </a:p>
          <a:p>
            <a:r>
              <a:rPr lang="en-US" sz="2400" dirty="0"/>
              <a:t>Constraints:</a:t>
            </a:r>
          </a:p>
          <a:p>
            <a:pPr lvl="1"/>
            <a:r>
              <a:rPr lang="en-US" sz="2400" dirty="0"/>
              <a:t>Efficient Frontier set to minimum volatility</a:t>
            </a:r>
          </a:p>
          <a:p>
            <a:r>
              <a:rPr lang="en-US" sz="2400" dirty="0"/>
              <a:t>Sum of weights = 1.0</a:t>
            </a:r>
          </a:p>
          <a:p>
            <a:r>
              <a:rPr lang="en-US" sz="2400" dirty="0"/>
              <a:t>Observations: </a:t>
            </a:r>
          </a:p>
          <a:p>
            <a:pPr lvl="1"/>
            <a:r>
              <a:rPr lang="en-US" sz="2400" dirty="0"/>
              <a:t>99% of the initial investment was allocated to just one stock (VOO)</a:t>
            </a:r>
          </a:p>
          <a:p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4552"/>
              </p:ext>
            </p:extLst>
          </p:nvPr>
        </p:nvGraphicFramePr>
        <p:xfrm>
          <a:off x="6421244" y="1223904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58201"/>
              </p:ext>
            </p:extLst>
          </p:nvPr>
        </p:nvGraphicFramePr>
        <p:xfrm>
          <a:off x="9682022" y="2133155"/>
          <a:ext cx="2155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7784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82022" y="1729517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678704" y="846000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Min. Volatility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6363091" y="5770417"/>
            <a:ext cx="441531" cy="4713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4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19691-3695-4C62-B00A-A6333ECC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42" y="3700910"/>
            <a:ext cx="6239022" cy="31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1" y="83039"/>
            <a:ext cx="9021418" cy="1588106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Efficient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159876"/>
            <a:ext cx="4179073" cy="4081897"/>
          </a:xfrm>
        </p:spPr>
        <p:txBody>
          <a:bodyPr>
            <a:normAutofit/>
          </a:bodyPr>
          <a:lstStyle/>
          <a:p>
            <a:r>
              <a:rPr lang="en-US" sz="2600" dirty="0"/>
              <a:t>Constraints: </a:t>
            </a:r>
          </a:p>
          <a:p>
            <a:r>
              <a:rPr lang="en-US" sz="2600" dirty="0"/>
              <a:t>Sum of weights = 1.0</a:t>
            </a:r>
          </a:p>
          <a:p>
            <a:r>
              <a:rPr lang="en-US" sz="2600" dirty="0"/>
              <a:t>Max. Allowable Volatility pre-set to 30%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06502"/>
              </p:ext>
            </p:extLst>
          </p:nvPr>
        </p:nvGraphicFramePr>
        <p:xfrm>
          <a:off x="6096000" y="1374337"/>
          <a:ext cx="302738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03458" y="165650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325287" y="905949"/>
            <a:ext cx="2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 Risk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6EF0B9-DCAF-4F60-A042-05CE04ADBE72}"/>
              </a:ext>
            </a:extLst>
          </p:cNvPr>
          <p:cNvSpPr/>
          <p:nvPr/>
        </p:nvSpPr>
        <p:spPr>
          <a:xfrm>
            <a:off x="7005125" y="5253993"/>
            <a:ext cx="318935" cy="3287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4E7C433-A3D0-454B-9827-87A71569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7318"/>
              </p:ext>
            </p:extLst>
          </p:nvPr>
        </p:nvGraphicFramePr>
        <p:xfrm>
          <a:off x="9629963" y="654906"/>
          <a:ext cx="21026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13909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58802"/>
                  </a:ext>
                </a:extLst>
              </a:tr>
              <a:tr h="310240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94901"/>
                  </a:ext>
                </a:extLst>
              </a:tr>
              <a:tr h="314549">
                <a:tc>
                  <a:txBody>
                    <a:bodyPr/>
                    <a:lstStyle/>
                    <a:p>
                      <a:r>
                        <a:rPr lang="en-US" dirty="0"/>
                        <a:t>VOO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0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71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3D5-2E99-B141-8F31-49AB4C1B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339499"/>
            <a:ext cx="4460568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User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586B-44E0-4399-B3EB-DE11ACB26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9755"/>
          <a:stretch/>
        </p:blipFill>
        <p:spPr>
          <a:xfrm>
            <a:off x="352935" y="914400"/>
            <a:ext cx="5997065" cy="54110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A968-11F6-B246-8762-C15441B6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1947623"/>
            <a:ext cx="5082868" cy="414921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</a:rPr>
              <a:t>As an investor, I want to know the most efficient stock weights for my portfolio so that potential profits are maximized</a:t>
            </a:r>
          </a:p>
          <a:p>
            <a:r>
              <a:rPr lang="en-US" sz="2400" dirty="0"/>
              <a:t>App launch and user begins, then prompted for their risk tolerance, total capital, and list of portfolio candidates</a:t>
            </a:r>
          </a:p>
          <a:p>
            <a:r>
              <a:rPr lang="en-US" sz="2400" dirty="0"/>
              <a:t>When submitted, then application retrieves historical data of the stock candidates</a:t>
            </a:r>
          </a:p>
        </p:txBody>
      </p:sp>
    </p:spTree>
    <p:extLst>
      <p:ext uri="{BB962C8B-B14F-4D97-AF65-F5344CB8AC3E}">
        <p14:creationId xmlns:p14="http://schemas.microsoft.com/office/powerpoint/2010/main" val="161995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B6F-4AE1-9147-87C0-59F6A221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sz="4000" b="1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BA42F-E361-4B0D-BDED-F826C058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0BA6-41EF-6F4F-9C19-F4F23177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sz="2800" dirty="0"/>
              <a:t>Thank you for coming to our Ted Talk</a:t>
            </a:r>
          </a:p>
          <a:p>
            <a:r>
              <a:rPr lang="en-US" sz="2800" dirty="0"/>
              <a:t>Does anyone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297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F8E4-8A0C-B64D-B517-3520B29A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4A74F-A98F-41EC-9D1F-BDB890FD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48494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5459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FF2C-4E47-834D-993E-0C1C6FB7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9822-91FA-6747-B1A5-A704FE1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10" y="1612883"/>
            <a:ext cx="6143424" cy="2266902"/>
          </a:xfrm>
        </p:spPr>
        <p:txBody>
          <a:bodyPr>
            <a:normAutofit/>
          </a:bodyPr>
          <a:lstStyle/>
          <a:p>
            <a:r>
              <a:rPr lang="en-US" sz="2400" dirty="0"/>
              <a:t>Create practical application to test historic stock data and predict future performance applying lessons learned throughout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4473-5A6A-4487-A5CE-EEFDC98D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r="28306" b="1"/>
          <a:stretch/>
        </p:blipFill>
        <p:spPr>
          <a:xfrm flipH="1">
            <a:off x="29151" y="3661911"/>
            <a:ext cx="3875491" cy="3188307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92B24F-C9CF-4292-87F2-5175D15A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6" r="-3" b="-3"/>
          <a:stretch/>
        </p:blipFill>
        <p:spPr>
          <a:xfrm>
            <a:off x="7069201" y="-3863"/>
            <a:ext cx="5119141" cy="4268408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5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C94D-1CF0-4787-B202-7637B5B4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b="1" dirty="0"/>
              <a:t>Group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81BE-02F9-4D7F-BB78-AF073CEC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728088"/>
            <a:ext cx="5986504" cy="4725178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Ashley – create API connections, collect stock data and cleanup, and calculations</a:t>
            </a:r>
          </a:p>
          <a:p>
            <a:pPr lvl="1"/>
            <a:r>
              <a:rPr lang="en-US" sz="2000" dirty="0"/>
              <a:t>John – implement risk tolerance and strategy selection logic</a:t>
            </a:r>
          </a:p>
          <a:p>
            <a:pPr lvl="1"/>
            <a:r>
              <a:rPr lang="en-US" sz="2000" dirty="0"/>
              <a:t>Vishwanath – project management, back-testing framework, and deep learning models</a:t>
            </a:r>
          </a:p>
          <a:p>
            <a:pPr lvl="1"/>
            <a:r>
              <a:rPr lang="en-US" sz="2000" dirty="0"/>
              <a:t>Forrest – develop user stories and documentation</a:t>
            </a:r>
          </a:p>
          <a:p>
            <a:pPr lvl="1"/>
            <a:r>
              <a:rPr lang="en-US" sz="2000" dirty="0"/>
              <a:t>All – visualization, analysis, and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13BEF-BDFD-4F8D-8AF7-7C1C2EED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77" y="1866900"/>
            <a:ext cx="5451021" cy="38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27B5-8967-4E5A-8F9D-BC09C483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Stocks chosen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D5739-1008-4579-B250-8977D70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7" y="415971"/>
            <a:ext cx="4091587" cy="230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F787-A2D3-44F1-91D0-4A506BF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81" y="2142067"/>
            <a:ext cx="3994135" cy="266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7354-9737-4820-83E5-AD02D672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15" y="4432300"/>
            <a:ext cx="4041972" cy="2123383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9DDBEB5-740D-4B21-9578-B83A3C3B6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5360"/>
              </p:ext>
            </p:extLst>
          </p:nvPr>
        </p:nvGraphicFramePr>
        <p:xfrm>
          <a:off x="3257051" y="1966640"/>
          <a:ext cx="216488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5488790-0CEC-4F47-A7E6-34E4BEF4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6968"/>
              </p:ext>
            </p:extLst>
          </p:nvPr>
        </p:nvGraphicFramePr>
        <p:xfrm>
          <a:off x="808408" y="1966639"/>
          <a:ext cx="2014667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06571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09D-C3BD-4488-8C1F-B690662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7" y="1030288"/>
            <a:ext cx="4954769" cy="1035579"/>
          </a:xfrm>
        </p:spPr>
        <p:txBody>
          <a:bodyPr>
            <a:normAutofit/>
          </a:bodyPr>
          <a:lstStyle/>
          <a:p>
            <a:r>
              <a:rPr lang="en-US" sz="4000" b="1" dirty="0"/>
              <a:t>Stock calculations </a:t>
            </a:r>
          </a:p>
        </p:txBody>
      </p:sp>
      <p:sp>
        <p:nvSpPr>
          <p:cNvPr id="2056" name="Rounded Rectangle 12">
            <a:extLst>
              <a:ext uri="{FF2B5EF4-FFF2-40B4-BE49-F238E27FC236}">
                <a16:creationId xmlns:a16="http://schemas.microsoft.com/office/drawing/2014/main" id="{192E506C-B8F6-474C-8DF2-C24D93C1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FCBB-7E2D-4002-A878-E3F318C9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6" y="1006033"/>
            <a:ext cx="2398979" cy="138123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75" name="Rounded Rectangle 14">
            <a:extLst>
              <a:ext uri="{FF2B5EF4-FFF2-40B4-BE49-F238E27FC236}">
                <a16:creationId xmlns:a16="http://schemas.microsoft.com/office/drawing/2014/main" id="{F49E2331-EDC5-4C03-8184-32BB55FB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626261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tting up Alpaca API for algorithmic trading – Towards AI — The Best of  Tech, Science, and Engineering">
            <a:extLst>
              <a:ext uri="{FF2B5EF4-FFF2-40B4-BE49-F238E27FC236}">
                <a16:creationId xmlns:a16="http://schemas.microsoft.com/office/drawing/2014/main" id="{88C4A17A-FDD9-42DB-9E99-F203BDBB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209" y="1096903"/>
            <a:ext cx="2398979" cy="1199489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0">
            <a:extLst>
              <a:ext uri="{FF2B5EF4-FFF2-40B4-BE49-F238E27FC236}">
                <a16:creationId xmlns:a16="http://schemas.microsoft.com/office/drawing/2014/main" id="{55ABC612-4558-4890-8E35-314A822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2942652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22754-36E8-46B4-9BDB-B58C0FCA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6" y="4055222"/>
            <a:ext cx="5204358" cy="104496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154EC29D-AEBE-40CA-A239-5AFCADA0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514" y="2015204"/>
            <a:ext cx="4815746" cy="4246033"/>
          </a:xfrm>
        </p:spPr>
        <p:txBody>
          <a:bodyPr>
            <a:normAutofit/>
          </a:bodyPr>
          <a:lstStyle/>
          <a:p>
            <a:r>
              <a:rPr lang="en-US" sz="2400" dirty="0"/>
              <a:t>Pulled data from Alpaca</a:t>
            </a:r>
          </a:p>
          <a:p>
            <a:pPr lvl="1"/>
            <a:r>
              <a:rPr lang="en-US" sz="2200" dirty="0"/>
              <a:t>Merged data due to free limits</a:t>
            </a:r>
          </a:p>
          <a:p>
            <a:pPr lvl="1"/>
            <a:r>
              <a:rPr lang="en-US" sz="2200" dirty="0"/>
              <a:t>Selected VOO as control stock</a:t>
            </a:r>
          </a:p>
          <a:p>
            <a:r>
              <a:rPr lang="en-US" sz="2400" dirty="0"/>
              <a:t>Calculated:</a:t>
            </a:r>
          </a:p>
          <a:p>
            <a:pPr lvl="1"/>
            <a:r>
              <a:rPr lang="en-US" sz="2200" dirty="0"/>
              <a:t>Covariance</a:t>
            </a:r>
          </a:p>
          <a:p>
            <a:pPr lvl="1"/>
            <a:r>
              <a:rPr lang="en-US" sz="2200" dirty="0"/>
              <a:t>Variance</a:t>
            </a:r>
          </a:p>
          <a:p>
            <a:pPr lvl="1"/>
            <a:r>
              <a:rPr lang="en-US" sz="2200" dirty="0"/>
              <a:t>Betas</a:t>
            </a:r>
          </a:p>
        </p:txBody>
      </p:sp>
    </p:spTree>
    <p:extLst>
      <p:ext uri="{BB962C8B-B14F-4D97-AF65-F5344CB8AC3E}">
        <p14:creationId xmlns:p14="http://schemas.microsoft.com/office/powerpoint/2010/main" val="74426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CD3-CFC3-4510-96D8-1F428FC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Stock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904D-9A5D-4390-8855-5C2D41E73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189EDE-0D53-48DD-9AE8-25DB759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6" y="0"/>
            <a:ext cx="6786394" cy="36159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032AE1-EBBF-483B-8EDE-48AA9AF1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478"/>
            <a:ext cx="6085809" cy="326152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379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8965" cy="827571"/>
          </a:xfrm>
        </p:spPr>
        <p:txBody>
          <a:bodyPr>
            <a:normAutofit/>
          </a:bodyPr>
          <a:lstStyle/>
          <a:p>
            <a:r>
              <a:rPr lang="en-US" sz="4000" b="1" dirty="0"/>
              <a:t>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059"/>
            <a:ext cx="7338391" cy="5064815"/>
          </a:xfrm>
        </p:spPr>
        <p:txBody>
          <a:bodyPr>
            <a:normAutofit/>
          </a:bodyPr>
          <a:lstStyle/>
          <a:p>
            <a:r>
              <a:rPr lang="en-US" sz="2800" dirty="0"/>
              <a:t>Focus </a:t>
            </a:r>
          </a:p>
          <a:p>
            <a:pPr lvl="1"/>
            <a:r>
              <a:rPr lang="en-US" sz="2000" dirty="0"/>
              <a:t>Mean-Variance optimization </a:t>
            </a:r>
          </a:p>
          <a:p>
            <a:pPr lvl="1"/>
            <a:r>
              <a:rPr lang="en-US" sz="2000" dirty="0"/>
              <a:t>General Efficient Frontie</a:t>
            </a:r>
            <a:r>
              <a:rPr lang="en-US" sz="1800" dirty="0"/>
              <a:t>r</a:t>
            </a:r>
          </a:p>
          <a:p>
            <a:r>
              <a:rPr lang="en-US" sz="2800" dirty="0"/>
              <a:t>Cases</a:t>
            </a:r>
            <a:endParaRPr lang="en-US" sz="2800" b="1" dirty="0"/>
          </a:p>
          <a:p>
            <a:pPr lvl="1"/>
            <a:r>
              <a:rPr lang="en-US" sz="2000" dirty="0"/>
              <a:t>Maximum Sharpe</a:t>
            </a:r>
          </a:p>
          <a:p>
            <a:pPr lvl="1"/>
            <a:r>
              <a:rPr lang="en-US" sz="2000" dirty="0"/>
              <a:t>Minimum Volatility</a:t>
            </a:r>
          </a:p>
          <a:p>
            <a:r>
              <a:rPr lang="en-US" sz="2800" dirty="0"/>
              <a:t>Efficient Risk </a:t>
            </a:r>
            <a:r>
              <a:rPr lang="en-US" sz="3000" dirty="0"/>
              <a:t>Data Prep Highlights: </a:t>
            </a:r>
          </a:p>
          <a:p>
            <a:pPr lvl="1"/>
            <a:r>
              <a:rPr lang="en-US" sz="2000" dirty="0"/>
              <a:t>Set up returns &amp; COV data-frames</a:t>
            </a:r>
          </a:p>
          <a:p>
            <a:pPr lvl="1"/>
            <a:r>
              <a:rPr lang="en-US" sz="2000" dirty="0"/>
              <a:t>Use variance, volatility, and annualized portfolio return  to use as a base case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E4E572-A072-453F-9F12-025DB32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527"/>
              </p:ext>
            </p:extLst>
          </p:nvPr>
        </p:nvGraphicFramePr>
        <p:xfrm>
          <a:off x="8441636" y="911084"/>
          <a:ext cx="3366542" cy="251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271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683271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407556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703453">
                <a:tc>
                  <a:txBody>
                    <a:bodyPr/>
                    <a:lstStyle/>
                    <a:p>
                      <a:r>
                        <a:rPr lang="en-US" dirty="0"/>
                        <a:t>Annual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C8807-D5DD-4BF8-A6B5-B2A00D1F4188}"/>
              </a:ext>
            </a:extLst>
          </p:cNvPr>
          <p:cNvSpPr txBox="1"/>
          <p:nvPr/>
        </p:nvSpPr>
        <p:spPr>
          <a:xfrm>
            <a:off x="8780792" y="499580"/>
            <a:ext cx="302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Stocks Evenly Weighted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C47B3-4281-46AF-8F24-3689F8CA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3655837"/>
            <a:ext cx="3468143" cy="28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85117-A620-4F85-A375-BF97CAF2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31" y="3419338"/>
            <a:ext cx="6457160" cy="331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CF8AC-B80C-4DEB-B413-D71B086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2" y="127866"/>
            <a:ext cx="8273995" cy="1432920"/>
          </a:xfrm>
        </p:spPr>
        <p:txBody>
          <a:bodyPr>
            <a:normAutofit/>
          </a:bodyPr>
          <a:lstStyle/>
          <a:p>
            <a:r>
              <a:rPr lang="en-US" b="1" dirty="0"/>
              <a:t>Portfolio Optimization: </a:t>
            </a:r>
            <a:br>
              <a:rPr lang="en-US" b="1" dirty="0"/>
            </a:br>
            <a:r>
              <a:rPr lang="en-US" b="1" dirty="0"/>
              <a:t>Max Sharpe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3E14-7BB2-4BAD-9EBC-B4D7AA9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66" y="1574809"/>
            <a:ext cx="4179073" cy="4988443"/>
          </a:xfrm>
        </p:spPr>
        <p:txBody>
          <a:bodyPr>
            <a:normAutofit/>
          </a:bodyPr>
          <a:lstStyle/>
          <a:p>
            <a:r>
              <a:rPr lang="en-US" sz="2400" dirty="0"/>
              <a:t>Initial Portfolio $1M</a:t>
            </a:r>
          </a:p>
          <a:p>
            <a:r>
              <a:rPr lang="en-US" sz="2400" dirty="0"/>
              <a:t>10,000 Random Portfolios</a:t>
            </a:r>
          </a:p>
          <a:p>
            <a:r>
              <a:rPr lang="en-US" sz="2400" dirty="0"/>
              <a:t>Randomly assigned weights to stock dataset</a:t>
            </a:r>
          </a:p>
          <a:p>
            <a:r>
              <a:rPr lang="en-US" sz="2400" dirty="0"/>
              <a:t>Constraints: Sum of weights =1.0</a:t>
            </a:r>
          </a:p>
          <a:p>
            <a:r>
              <a:rPr lang="en-US" sz="2400" dirty="0"/>
              <a:t>Cleaned Weights: Ensured that stock purchase allotments were in whole numbers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85DF2-4B64-4102-8A19-C97A73F97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12850"/>
              </p:ext>
            </p:extLst>
          </p:nvPr>
        </p:nvGraphicFramePr>
        <p:xfrm>
          <a:off x="6078727" y="1282156"/>
          <a:ext cx="30273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93">
                  <a:extLst>
                    <a:ext uri="{9D8B030D-6E8A-4147-A177-3AD203B41FA5}">
                      <a16:colId xmlns:a16="http://schemas.microsoft.com/office/drawing/2014/main" val="3850881705"/>
                    </a:ext>
                  </a:extLst>
                </a:gridCol>
                <a:gridCol w="1513693">
                  <a:extLst>
                    <a:ext uri="{9D8B030D-6E8A-4147-A177-3AD203B41FA5}">
                      <a16:colId xmlns:a16="http://schemas.microsoft.com/office/drawing/2014/main" val="223812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Exp. Ann.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5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43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85ECFD-AC03-4B20-A6B3-5C086A44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6681"/>
              </p:ext>
            </p:extLst>
          </p:nvPr>
        </p:nvGraphicFramePr>
        <p:xfrm>
          <a:off x="9726249" y="1454876"/>
          <a:ext cx="21026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44">
                  <a:extLst>
                    <a:ext uri="{9D8B030D-6E8A-4147-A177-3AD203B41FA5}">
                      <a16:colId xmlns:a16="http://schemas.microsoft.com/office/drawing/2014/main" val="3356201377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70287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51456"/>
                  </a:ext>
                </a:extLst>
              </a:tr>
              <a:tr h="243711">
                <a:tc>
                  <a:txBody>
                    <a:bodyPr/>
                    <a:lstStyle/>
                    <a:p>
                      <a:r>
                        <a:rPr lang="en-US" dirty="0"/>
                        <a:t>NVDA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0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0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AA595-EE4E-4194-AC24-585171A62359}"/>
              </a:ext>
            </a:extLst>
          </p:cNvPr>
          <p:cNvSpPr txBox="1"/>
          <p:nvPr/>
        </p:nvSpPr>
        <p:spPr>
          <a:xfrm>
            <a:off x="9673239" y="1027873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Discrete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A578-2009-4597-9A23-6BC18C6E8FBD}"/>
              </a:ext>
            </a:extLst>
          </p:cNvPr>
          <p:cNvSpPr txBox="1"/>
          <p:nvPr/>
        </p:nvSpPr>
        <p:spPr>
          <a:xfrm>
            <a:off x="6514576" y="844326"/>
            <a:ext cx="21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Max. Sharpe Results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724081-57B7-4BE0-8B1A-AAA838C983A3}"/>
              </a:ext>
            </a:extLst>
          </p:cNvPr>
          <p:cNvSpPr/>
          <p:nvPr/>
        </p:nvSpPr>
        <p:spPr>
          <a:xfrm>
            <a:off x="8792070" y="4204353"/>
            <a:ext cx="264467" cy="2922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67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448</TotalTime>
  <Words>837</Words>
  <Application>Microsoft Office PowerPoint</Application>
  <PresentationFormat>Widescreen</PresentationFormat>
  <Paragraphs>185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Roboto</vt:lpstr>
      <vt:lpstr>Slack-Lato</vt:lpstr>
      <vt:lpstr>Celestial</vt:lpstr>
      <vt:lpstr>Intelligent Derivations</vt:lpstr>
      <vt:lpstr>Executive Summary</vt:lpstr>
      <vt:lpstr>Objective</vt:lpstr>
      <vt:lpstr>Group Approach</vt:lpstr>
      <vt:lpstr>Stocks chosen</vt:lpstr>
      <vt:lpstr>Stock calculations </vt:lpstr>
      <vt:lpstr>Stock visuals</vt:lpstr>
      <vt:lpstr>Portfolio Optimization</vt:lpstr>
      <vt:lpstr>Portfolio Optimization:  Max Sharpe </vt:lpstr>
      <vt:lpstr>Portfolio Optimization:  Min. Volatility</vt:lpstr>
      <vt:lpstr>Portfolio Optimization:  Efficient Risk</vt:lpstr>
      <vt:lpstr>User stories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Weldon</dc:creator>
  <cp:lastModifiedBy>Ashley Guidot</cp:lastModifiedBy>
  <cp:revision>67</cp:revision>
  <dcterms:created xsi:type="dcterms:W3CDTF">2021-10-05T01:49:58Z</dcterms:created>
  <dcterms:modified xsi:type="dcterms:W3CDTF">2021-10-06T23:57:14Z</dcterms:modified>
</cp:coreProperties>
</file>